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81" r:id="rId4"/>
    <p:sldId id="259" r:id="rId5"/>
    <p:sldId id="272" r:id="rId6"/>
    <p:sldId id="27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1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1669" autoAdjust="0"/>
  </p:normalViewPr>
  <p:slideViewPr>
    <p:cSldViewPr snapToGrid="0">
      <p:cViewPr varScale="1">
        <p:scale>
          <a:sx n="74" d="100"/>
          <a:sy n="74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1:39:36.277" idx="2">
    <p:pos x="7680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2:32:27.607" idx="3">
    <p:pos x="2809" y="3362"/>
    <p:text>“Microsoft is a
registered trademark of Microsoft Corporation in the United States and/or other countries.”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1:35:58.376" idx="4">
    <p:pos x="3698" y="1477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04.757" idx="5">
    <p:pos x="466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0.145" idx="6">
    <p:pos x="5535" y="1481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4.256" idx="7">
    <p:pos x="652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50:18.329" idx="8">
    <p:pos x="7680" y="-800"/>
    <p:text>Photo by Oliver Hale on Unsplash
https://unsplash.com/@4themorningshoot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2:03:39.465" idx="10">
    <p:pos x="4500" y="564"/>
    <p:text>Photo by Artem Beliaikin on Unsplash
https://unsplash.com/@belart84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2:03:42.154" idx="1">
    <p:pos x="3053" y="0"/>
    <p:text>Photo by TL Strot on Unsplash
https://unsplash.com/@tammylynn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51:35.260" idx="14">
    <p:pos x="3156" y="0"/>
    <p:text>Photo by Jan Tinneberg on Unsplash
https://unsplash.com/@craft_ear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ber_8_wire#cite_note-5" TargetMode="External"/><Relationship Id="rId7" Type="http://schemas.openxmlformats.org/officeDocument/2006/relationships/hyperlink" Target="https://en.wikipedia.org/wiki/Number_8_wire#cite_note-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ber_8_wire#cite_note-7" TargetMode="External"/><Relationship Id="rId5" Type="http://schemas.openxmlformats.org/officeDocument/2006/relationships/hyperlink" Target="https://en.wikipedia.org/wiki/Number_8_wire#cite_note-6" TargetMode="External"/><Relationship Id="rId4" Type="http://schemas.openxmlformats.org/officeDocument/2006/relationships/hyperlink" Target="https://en.wikipedia.org/wiki/New_Zealand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at cloud scale—across all users, devices, applications and infrastructure, both on-premises and in multiple clouds.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previously uncovered threats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positives using analytics and unparalleled threat intelligence from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threats with AI and hunt suspicious activities at scale, tapping into decades of cybersecurity work at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incidents rapidly with built-in orchestration and automation of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consequence of the ubiquitous use of number 8 wire in New Zealand, remote farms often had rolls of number 8 wire on hand, and the wire would often be used inventively and practically to solve mechanical or structural problems other than fencing.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[5]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Accordingly, the term "number 8 wire" came to represent the ingenuity and resourcefulness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w Zealanders"/>
              </a:rPr>
              <a:t>New Zealanders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phrase "a number 8 wire mentality" evolved to denote an ability to create or repair machinery using whatever scrap materials are available on hand.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[8]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6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C9059-E17F-4DF3-8199-5E2169FA3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2" y="906568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3" y="1786530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Azure Sentinel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3" y="3128595"/>
            <a:ext cx="7310050" cy="487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pc="3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For PowerShell Scripters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54A7-D7A9-4B68-ADDD-E19A118F378A}"/>
              </a:ext>
            </a:extLst>
          </p:cNvPr>
          <p:cNvSpPr txBox="1"/>
          <p:nvPr/>
        </p:nvSpPr>
        <p:spPr>
          <a:xfrm>
            <a:off x="4918377" y="4799082"/>
            <a:ext cx="2355235" cy="358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2960688" algn="r"/>
              </a:tabLst>
            </a:pPr>
            <a:r>
              <a:rPr lang="en-GB" sz="20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Josh King  ( @WindosNZ )</a:t>
            </a:r>
            <a:endParaRPr lang="en-GB" sz="20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7667464" y="3564043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3343114" y="194485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96B955-FD28-4898-B147-6FD038473FE1}"/>
              </a:ext>
            </a:extLst>
          </p:cNvPr>
          <p:cNvSpPr txBox="1"/>
          <p:nvPr/>
        </p:nvSpPr>
        <p:spPr>
          <a:xfrm>
            <a:off x="7922236" y="5943108"/>
            <a:ext cx="2355235" cy="2784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50000"/>
              </a:lnSpc>
              <a:tabLst>
                <a:tab pos="2960688" algn="r"/>
              </a:tabLst>
            </a:pPr>
            <a:r>
              <a:rPr lang="en-GB" sz="14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V1.0</a:t>
            </a:r>
            <a:endParaRPr lang="en-GB" sz="14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FFD296-56B3-452D-838C-A82C330F8429}"/>
              </a:ext>
            </a:extLst>
          </p:cNvPr>
          <p:cNvSpPr/>
          <p:nvPr/>
        </p:nvSpPr>
        <p:spPr>
          <a:xfrm flipH="1">
            <a:off x="0" y="1363579"/>
            <a:ext cx="2343150" cy="47324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3B8A4FA1-EF61-4E26-AD04-A2B861113C9D}"/>
              </a:ext>
            </a:extLst>
          </p:cNvPr>
          <p:cNvSpPr txBox="1">
            <a:spLocks/>
          </p:cNvSpPr>
          <p:nvPr/>
        </p:nvSpPr>
        <p:spPr>
          <a:xfrm>
            <a:off x="4966788" y="1870317"/>
            <a:ext cx="3862387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HELLO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0A655-1B7B-4804-84E1-283AD81EA668}"/>
              </a:ext>
            </a:extLst>
          </p:cNvPr>
          <p:cNvSpPr/>
          <p:nvPr/>
        </p:nvSpPr>
        <p:spPr>
          <a:xfrm>
            <a:off x="7116748" y="3830973"/>
            <a:ext cx="4715252" cy="143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Systems Administrator @ Tribe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Microsoft MVP: Cloud and Datacenter Management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   </a:t>
            </a: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         ToastIT.dev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FE847-2EAF-4943-BB52-7CFC57E7B21F}"/>
              </a:ext>
            </a:extLst>
          </p:cNvPr>
          <p:cNvSpPr txBox="1"/>
          <p:nvPr/>
        </p:nvSpPr>
        <p:spPr>
          <a:xfrm>
            <a:off x="7116748" y="3430863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JOSH KING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441D5-2530-42A4-BEEA-D86F7662A083}"/>
              </a:ext>
            </a:extLst>
          </p:cNvPr>
          <p:cNvGrpSpPr/>
          <p:nvPr/>
        </p:nvGrpSpPr>
        <p:grpSpPr>
          <a:xfrm>
            <a:off x="6096000" y="2818344"/>
            <a:ext cx="1020748" cy="498703"/>
            <a:chOff x="4492546" y="1990497"/>
            <a:chExt cx="1020748" cy="4987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C8231-F621-4F5E-849C-9F1DB96527F7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1F4124-095A-4758-B8D3-AAA1EE16648F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8AC6B-EFEC-40E0-9E98-6F1AC94EBE3F}"/>
              </a:ext>
            </a:extLst>
          </p:cNvPr>
          <p:cNvSpPr/>
          <p:nvPr/>
        </p:nvSpPr>
        <p:spPr>
          <a:xfrm>
            <a:off x="7052941" y="484996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dirty="0">
                <a:latin typeface="Font Awesome 5 Brands Regular" panose="02000503000000000000" pitchFamily="50" charset="0"/>
              </a:rPr>
              <a:t></a:t>
            </a:r>
            <a:endParaRPr lang="en-NZ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43534-8636-4B79-B5A2-7FA5B05961E2}"/>
              </a:ext>
            </a:extLst>
          </p:cNvPr>
          <p:cNvSpPr/>
          <p:nvPr/>
        </p:nvSpPr>
        <p:spPr>
          <a:xfrm>
            <a:off x="8720694" y="482881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latin typeface="Font Awesome 5 Free Solid" panose="02000503000000000000" pitchFamily="50" charset="0"/>
              </a:rPr>
              <a:t></a:t>
            </a:r>
            <a:endParaRPr lang="en-NZ" sz="1200" dirty="0">
              <a:latin typeface="Font Awesome 5 Free Solid" panose="02000503000000000000" pitchFamily="50" charset="0"/>
            </a:endParaRPr>
          </a:p>
        </p:txBody>
      </p:sp>
      <p:pic>
        <p:nvPicPr>
          <p:cNvPr id="6" name="Picture 5" descr="A picture containing box&#10;&#10;Description automatically generated">
            <a:extLst>
              <a:ext uri="{FF2B5EF4-FFF2-40B4-BE49-F238E27FC236}">
                <a16:creationId xmlns:a16="http://schemas.microsoft.com/office/drawing/2014/main" id="{878C29A5-B9E9-412C-B0CC-50EAD503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00" y="464343"/>
            <a:ext cx="3862387" cy="5929313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7E259F16-59C2-42A3-8C2E-465DF85F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613" y="5336395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A8A12F-31A6-4911-8B2F-945529AFE5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718"/>
            <a:ext cx="12192000" cy="8128000"/>
          </a:xfr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D18F00E-5CE3-4C74-97FC-58DE6DF9C102}"/>
              </a:ext>
            </a:extLst>
          </p:cNvPr>
          <p:cNvSpPr/>
          <p:nvPr/>
        </p:nvSpPr>
        <p:spPr>
          <a:xfrm>
            <a:off x="5357167" y="675995"/>
            <a:ext cx="5775390" cy="5506010"/>
          </a:xfrm>
          <a:prstGeom prst="homePlate">
            <a:avLst>
              <a:gd name="adj" fmla="val 21765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6000BC1-8758-482D-B497-B9C70A044971}"/>
              </a:ext>
            </a:extLst>
          </p:cNvPr>
          <p:cNvSpPr/>
          <p:nvPr/>
        </p:nvSpPr>
        <p:spPr>
          <a:xfrm>
            <a:off x="5357166" y="675995"/>
            <a:ext cx="4396033" cy="5506010"/>
          </a:xfrm>
          <a:prstGeom prst="homePlate">
            <a:avLst>
              <a:gd name="adj" fmla="val 29265"/>
            </a:avLst>
          </a:prstGeom>
          <a:solidFill>
            <a:schemeClr val="tx1">
              <a:lumMod val="85000"/>
              <a:lumOff val="15000"/>
              <a:alpha val="54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46B2AF-7CEC-406A-BFB4-89EC96035729}"/>
              </a:ext>
            </a:extLst>
          </p:cNvPr>
          <p:cNvSpPr/>
          <p:nvPr/>
        </p:nvSpPr>
        <p:spPr>
          <a:xfrm>
            <a:off x="5082846" y="675995"/>
            <a:ext cx="3106281" cy="5506010"/>
          </a:xfrm>
          <a:prstGeom prst="homePlate">
            <a:avLst>
              <a:gd name="adj" fmla="val 41686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6E7ACF-53F2-4708-8D27-B89B52B088F4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6509311" y="3429000"/>
            <a:ext cx="4623246" cy="0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A5AC3F1-7D54-427E-8C79-586EB3DFE355}"/>
              </a:ext>
            </a:extLst>
          </p:cNvPr>
          <p:cNvSpPr/>
          <p:nvPr/>
        </p:nvSpPr>
        <p:spPr>
          <a:xfrm>
            <a:off x="896112" y="675995"/>
            <a:ext cx="5870448" cy="5506010"/>
          </a:xfrm>
          <a:prstGeom prst="homePlate">
            <a:avLst>
              <a:gd name="adj" fmla="val 24942"/>
            </a:avLst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FFE69-E106-4CE3-BFA7-7F8C5C2527DF}"/>
              </a:ext>
            </a:extLst>
          </p:cNvPr>
          <p:cNvSpPr txBox="1"/>
          <p:nvPr/>
        </p:nvSpPr>
        <p:spPr>
          <a:xfrm>
            <a:off x="999707" y="2199671"/>
            <a:ext cx="3344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 is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Azure Sentinel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94668-4927-4396-8341-BDE08505B786}"/>
              </a:ext>
            </a:extLst>
          </p:cNvPr>
          <p:cNvSpPr/>
          <p:nvPr/>
        </p:nvSpPr>
        <p:spPr>
          <a:xfrm>
            <a:off x="1643948" y="4211160"/>
            <a:ext cx="2594581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With a dash of AI and the benefit of easy integration with Azure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C07B2-5BFF-45A4-8D7E-C21056BF85B3}"/>
              </a:ext>
            </a:extLst>
          </p:cNvPr>
          <p:cNvSpPr txBox="1"/>
          <p:nvPr/>
        </p:nvSpPr>
        <p:spPr>
          <a:xfrm>
            <a:off x="1643947" y="3883119"/>
            <a:ext cx="340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Cloud Based SIEM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6AD2AA-A090-423D-A657-557CDCA3D386}"/>
              </a:ext>
            </a:extLst>
          </p:cNvPr>
          <p:cNvGrpSpPr/>
          <p:nvPr/>
        </p:nvGrpSpPr>
        <p:grpSpPr>
          <a:xfrm>
            <a:off x="2164257" y="2943159"/>
            <a:ext cx="1354517" cy="661771"/>
            <a:chOff x="4492546" y="1990497"/>
            <a:chExt cx="1020748" cy="4987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4FD530-9EF8-41EC-A2FD-090D0A06940C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CCCD8B-562D-42FF-82BB-D42BEDD40F07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ADA6D51-CCBE-4796-ABBB-F77FA115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00046" y="2350290"/>
            <a:ext cx="605979" cy="60597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FEB65D6-96F9-437A-B926-0806426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87847" y="2351469"/>
            <a:ext cx="592457" cy="6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5B76F4E-7611-4767-9E73-5EC957800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6004" y="2356461"/>
            <a:ext cx="592457" cy="59245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2C7335-10E9-45BE-9ADE-22B2723A9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277718" y="2350611"/>
            <a:ext cx="592457" cy="5924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6546-21AD-4A62-AA36-881345A3D735}"/>
              </a:ext>
            </a:extLst>
          </p:cNvPr>
          <p:cNvSpPr txBox="1"/>
          <p:nvPr/>
        </p:nvSpPr>
        <p:spPr>
          <a:xfrm rot="17787489">
            <a:off x="3571954" y="4412879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Collect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CAA9BE-63F2-42A4-9622-7C5D07A51E5C}"/>
              </a:ext>
            </a:extLst>
          </p:cNvPr>
          <p:cNvSpPr txBox="1"/>
          <p:nvPr/>
        </p:nvSpPr>
        <p:spPr>
          <a:xfrm rot="17787489">
            <a:off x="5098002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Detect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DE543-7A90-4EDB-9A9D-13EAC9F03292}"/>
              </a:ext>
            </a:extLst>
          </p:cNvPr>
          <p:cNvSpPr txBox="1"/>
          <p:nvPr/>
        </p:nvSpPr>
        <p:spPr>
          <a:xfrm rot="17787489">
            <a:off x="6540881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Investigate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B7BC0-DB8F-492A-BCEA-F50E8E250F03}"/>
              </a:ext>
            </a:extLst>
          </p:cNvPr>
          <p:cNvSpPr txBox="1"/>
          <p:nvPr/>
        </p:nvSpPr>
        <p:spPr>
          <a:xfrm rot="17787489">
            <a:off x="8063959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Respond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sitting, laptop&#10;&#10;Description automatically generated">
            <a:extLst>
              <a:ext uri="{FF2B5EF4-FFF2-40B4-BE49-F238E27FC236}">
                <a16:creationId xmlns:a16="http://schemas.microsoft.com/office/drawing/2014/main" id="{A45D0D99-EC56-41EA-A3BD-BAA4211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851" y="893488"/>
            <a:ext cx="5676899" cy="3020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41461-30BD-4FF8-9171-56E37A8DBB1F}"/>
              </a:ext>
            </a:extLst>
          </p:cNvPr>
          <p:cNvSpPr txBox="1"/>
          <p:nvPr/>
        </p:nvSpPr>
        <p:spPr>
          <a:xfrm>
            <a:off x="1911336" y="6233260"/>
            <a:ext cx="3790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Lato Black" panose="020F0A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https://azure.microsoft.com/en-in/pricing/details/azure-sentinel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AC45309A-333A-449F-B1FD-07E5A06E812F}"/>
              </a:ext>
            </a:extLst>
          </p:cNvPr>
          <p:cNvSpPr txBox="1">
            <a:spLocks/>
          </p:cNvSpPr>
          <p:nvPr/>
        </p:nvSpPr>
        <p:spPr>
          <a:xfrm>
            <a:off x="7639050" y="1624550"/>
            <a:ext cx="3770990" cy="19949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What’s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The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A8E04-8B18-43A1-A72C-17E4798CA4F5}"/>
              </a:ext>
            </a:extLst>
          </p:cNvPr>
          <p:cNvSpPr/>
          <p:nvPr/>
        </p:nvSpPr>
        <p:spPr>
          <a:xfrm>
            <a:off x="1911335" y="4569490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$2.76 per GB for Log Analytics, after 5 GB free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E3AC4-8D20-4B12-9ABD-75B2377C3A0C}"/>
              </a:ext>
            </a:extLst>
          </p:cNvPr>
          <p:cNvSpPr txBox="1"/>
          <p:nvPr/>
        </p:nvSpPr>
        <p:spPr>
          <a:xfrm>
            <a:off x="1911336" y="4237205"/>
            <a:ext cx="298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$2.46 per GB-ingested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ADF1D-C16D-486D-8300-23428AA68108}"/>
              </a:ext>
            </a:extLst>
          </p:cNvPr>
          <p:cNvGrpSpPr/>
          <p:nvPr/>
        </p:nvGrpSpPr>
        <p:grpSpPr>
          <a:xfrm>
            <a:off x="8709826" y="3120797"/>
            <a:ext cx="1020748" cy="498703"/>
            <a:chOff x="4492546" y="1990497"/>
            <a:chExt cx="1020748" cy="49870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DA6A0-31F7-408E-9335-1A82141816D2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D8AB80-AEFA-44FA-B6F8-2E15CE8337E8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DE99B-7204-4813-9335-68835947197B}"/>
              </a:ext>
            </a:extLst>
          </p:cNvPr>
          <p:cNvSpPr/>
          <p:nvPr/>
        </p:nvSpPr>
        <p:spPr>
          <a:xfrm flipH="1">
            <a:off x="11905340" y="1245446"/>
            <a:ext cx="302634" cy="19949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E3AEC-7E35-44ED-8FF3-95B9E98A61A6}"/>
              </a:ext>
            </a:extLst>
          </p:cNvPr>
          <p:cNvSpPr/>
          <p:nvPr/>
        </p:nvSpPr>
        <p:spPr>
          <a:xfrm>
            <a:off x="1911335" y="4918748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$0.12 per GB per month if more than 90 days retention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3171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espin, fence, hanging, white&#10;&#10;Description automatically generated">
            <a:extLst>
              <a:ext uri="{FF2B5EF4-FFF2-40B4-BE49-F238E27FC236}">
                <a16:creationId xmlns:a16="http://schemas.microsoft.com/office/drawing/2014/main" id="{6C80DAF7-448D-4D8F-BDB2-216D3261B2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71" y="2"/>
            <a:ext cx="4622381" cy="657274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DA937B-3799-45CF-94D4-92E7F80C0BC8}"/>
              </a:ext>
            </a:extLst>
          </p:cNvPr>
          <p:cNvSpPr txBox="1"/>
          <p:nvPr/>
        </p:nvSpPr>
        <p:spPr>
          <a:xfrm>
            <a:off x="6510065" y="3524250"/>
            <a:ext cx="419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Number 8 Wire</a:t>
            </a:r>
          </a:p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Mentality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005A0-75B0-45BF-952C-39378DF0BDBE}"/>
              </a:ext>
            </a:extLst>
          </p:cNvPr>
          <p:cNvGrpSpPr/>
          <p:nvPr/>
        </p:nvGrpSpPr>
        <p:grpSpPr>
          <a:xfrm flipH="1">
            <a:off x="6009289" y="2446907"/>
            <a:ext cx="1354517" cy="661771"/>
            <a:chOff x="4492546" y="1990497"/>
            <a:chExt cx="1020748" cy="49870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28981D-5512-4D57-8213-96DCCB484D2B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86643E-8E2B-4624-9BC7-F49B0BC1380E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897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7E3A08-64BA-4A1E-8293-1EE5DE2B7FE2}"/>
              </a:ext>
            </a:extLst>
          </p:cNvPr>
          <p:cNvSpPr txBox="1">
            <a:spLocks/>
          </p:cNvSpPr>
          <p:nvPr/>
        </p:nvSpPr>
        <p:spPr>
          <a:xfrm>
            <a:off x="6173226" y="985595"/>
            <a:ext cx="5281450" cy="14010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Thank</a:t>
            </a:r>
          </a:p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You!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C7C1-D3A5-4D40-AC5B-5E6E812799C5}"/>
              </a:ext>
            </a:extLst>
          </p:cNvPr>
          <p:cNvSpPr/>
          <p:nvPr/>
        </p:nvSpPr>
        <p:spPr>
          <a:xfrm>
            <a:off x="8208084" y="4737427"/>
            <a:ext cx="3246591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85D4C-5D6D-4A66-AC45-B60BBCB3F4AA}"/>
              </a:ext>
            </a:extLst>
          </p:cNvPr>
          <p:cNvSpPr txBox="1"/>
          <p:nvPr/>
        </p:nvSpPr>
        <p:spPr>
          <a:xfrm>
            <a:off x="8050588" y="4381764"/>
            <a:ext cx="298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Get in touch: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9570D-1470-429A-937A-EB9C1AD1B5A7}"/>
              </a:ext>
            </a:extLst>
          </p:cNvPr>
          <p:cNvGrpSpPr/>
          <p:nvPr/>
        </p:nvGrpSpPr>
        <p:grpSpPr>
          <a:xfrm>
            <a:off x="6663573" y="2462430"/>
            <a:ext cx="1354517" cy="661771"/>
            <a:chOff x="4492546" y="1990497"/>
            <a:chExt cx="1020748" cy="49870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8790DF-2924-4A04-A7F1-0F79C88D25EF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EDB6A0-5BC0-4EC3-A5C9-174E3891F66A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7">
            <a:extLst>
              <a:ext uri="{FF2B5EF4-FFF2-40B4-BE49-F238E27FC236}">
                <a16:creationId xmlns:a16="http://schemas.microsoft.com/office/drawing/2014/main" id="{A0EE4CDC-B709-430C-B252-213895BAF5F7}"/>
              </a:ext>
            </a:extLst>
          </p:cNvPr>
          <p:cNvSpPr txBox="1">
            <a:spLocks/>
          </p:cNvSpPr>
          <p:nvPr/>
        </p:nvSpPr>
        <p:spPr>
          <a:xfrm>
            <a:off x="6173220" y="3197826"/>
            <a:ext cx="6128769" cy="6996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http://bit.ly/2020-01-AS4PS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0896A3-F857-41A9-94C1-B92D6F36841D}"/>
              </a:ext>
            </a:extLst>
          </p:cNvPr>
          <p:cNvSpPr/>
          <p:nvPr/>
        </p:nvSpPr>
        <p:spPr>
          <a:xfrm rot="5400000">
            <a:off x="-138652" y="123694"/>
            <a:ext cx="1525365" cy="1277978"/>
          </a:xfrm>
          <a:custGeom>
            <a:avLst/>
            <a:gdLst>
              <a:gd name="connsiteX0" fmla="*/ 0 w 1309945"/>
              <a:gd name="connsiteY0" fmla="*/ 1263022 h 1263022"/>
              <a:gd name="connsiteX1" fmla="*/ 0 w 1309945"/>
              <a:gd name="connsiteY1" fmla="*/ 0 h 1263022"/>
              <a:gd name="connsiteX2" fmla="*/ 1309945 w 1309945"/>
              <a:gd name="connsiteY2" fmla="*/ 1263022 h 1263022"/>
              <a:gd name="connsiteX3" fmla="*/ 0 w 1309945"/>
              <a:gd name="connsiteY3" fmla="*/ 1263022 h 1263022"/>
              <a:gd name="connsiteX0" fmla="*/ 0 w 1595698"/>
              <a:gd name="connsiteY0" fmla="*/ 1263022 h 1320175"/>
              <a:gd name="connsiteX1" fmla="*/ 0 w 1595698"/>
              <a:gd name="connsiteY1" fmla="*/ 0 h 1320175"/>
              <a:gd name="connsiteX2" fmla="*/ 1595698 w 1595698"/>
              <a:gd name="connsiteY2" fmla="*/ 1320175 h 1320175"/>
              <a:gd name="connsiteX3" fmla="*/ 0 w 1595698"/>
              <a:gd name="connsiteY3" fmla="*/ 1263022 h 1320175"/>
              <a:gd name="connsiteX0" fmla="*/ 0 w 1651972"/>
              <a:gd name="connsiteY0" fmla="*/ 1263022 h 1292043"/>
              <a:gd name="connsiteX1" fmla="*/ 0 w 1651972"/>
              <a:gd name="connsiteY1" fmla="*/ 0 h 1292043"/>
              <a:gd name="connsiteX2" fmla="*/ 1651972 w 1651972"/>
              <a:gd name="connsiteY2" fmla="*/ 1292043 h 1292043"/>
              <a:gd name="connsiteX3" fmla="*/ 0 w 1651972"/>
              <a:gd name="connsiteY3" fmla="*/ 1263022 h 1292043"/>
              <a:gd name="connsiteX0" fmla="*/ 0 w 1525365"/>
              <a:gd name="connsiteY0" fmla="*/ 1263022 h 1277978"/>
              <a:gd name="connsiteX1" fmla="*/ 0 w 1525365"/>
              <a:gd name="connsiteY1" fmla="*/ 0 h 1277978"/>
              <a:gd name="connsiteX2" fmla="*/ 1525365 w 1525365"/>
              <a:gd name="connsiteY2" fmla="*/ 1277978 h 1277978"/>
              <a:gd name="connsiteX3" fmla="*/ 0 w 1525365"/>
              <a:gd name="connsiteY3" fmla="*/ 1263022 h 127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365" h="1277978">
                <a:moveTo>
                  <a:pt x="0" y="1263022"/>
                </a:moveTo>
                <a:lnTo>
                  <a:pt x="0" y="0"/>
                </a:lnTo>
                <a:lnTo>
                  <a:pt x="1525365" y="1277978"/>
                </a:lnTo>
                <a:lnTo>
                  <a:pt x="0" y="126302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0BF8AFE-1F39-457E-8293-73D2B04DD2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0150" cy="6858000"/>
          </a:xfrm>
        </p:spPr>
      </p:pic>
    </p:spTree>
    <p:extLst>
      <p:ext uri="{BB962C8B-B14F-4D97-AF65-F5344CB8AC3E}">
        <p14:creationId xmlns:p14="http://schemas.microsoft.com/office/powerpoint/2010/main" val="372335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185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Bebas Neue</vt:lpstr>
      <vt:lpstr>Calibri</vt:lpstr>
      <vt:lpstr>Font Awesome 5 Brands Regular</vt:lpstr>
      <vt:lpstr>Font Awesome 5 Free Solid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Joshua King</cp:lastModifiedBy>
  <cp:revision>83</cp:revision>
  <dcterms:created xsi:type="dcterms:W3CDTF">2018-03-10T12:27:36Z</dcterms:created>
  <dcterms:modified xsi:type="dcterms:W3CDTF">2020-01-14T11:07:47Z</dcterms:modified>
</cp:coreProperties>
</file>